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76" r:id="rId6"/>
    <p:sldId id="285" r:id="rId7"/>
    <p:sldId id="258" r:id="rId8"/>
    <p:sldId id="284" r:id="rId9"/>
    <p:sldId id="281" r:id="rId10"/>
    <p:sldId id="283" r:id="rId11"/>
    <p:sldId id="274"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6371" autoAdjust="0"/>
  </p:normalViewPr>
  <p:slideViewPr>
    <p:cSldViewPr snapToGrid="0">
      <p:cViewPr varScale="1">
        <p:scale>
          <a:sx n="97" d="100"/>
          <a:sy n="97" d="100"/>
        </p:scale>
        <p:origin x="120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5/11/25</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5/11/25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explores user engagement across major social media platforms. The goal is to evaluate how interactions like likes, shares, and comments vary, and to identify platform and regional trends. The research is guided by four questions focused on likes distribution, platform engagement levels, multi-metric relationships, and regional differences.</a:t>
            </a:r>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298165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includes user interaction data from four platforms, categorized by likes, shares, and comments. Posts are classified into three engagement levels. The data is also broken down by eight global regions, enabling regional comparative analysis.</a:t>
            </a:r>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3151490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EDA reveals a balanced presence across platforms, with YouTube having a slight edge in viral post frequency. Content types like Live Streams, Reels, and Shorts are fairly evenly distributed, indicating varied content strategies. Engagement analysis shows more posts fall under High or Low engagement than Medium, suggesting that content tends to either strongly resonate with users or struggle to gain traction.</a:t>
            </a:r>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Boxplots reveal a relatively even distribution of likes among the four platforms. A stacked bar chart shows engagement levels are mostly balanced, though YouTube has a slightly higher proportion of high-engagement posts, suggesting greater consistency in its content performance. USA was found to be the region with the most viral posts, followed by Canada and the United Kingdom.</a:t>
            </a:r>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3108779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bubble chart shows that while there is a general upward trend between likes and shares, the correlation is weak. Bubble sizes represent comments, revealing that </a:t>
            </a:r>
            <a:r>
              <a:rPr lang="en-US" dirty="0" err="1"/>
              <a:t>TikTok</a:t>
            </a:r>
            <a:r>
              <a:rPr lang="en-US" dirty="0"/>
              <a:t> and YouTube have more posts with large comment volumes, indicating richer user interaction.</a:t>
            </a:r>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2364387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stacked bar chart demonstrates significant regional variation. USA and Canada exhibit the highest number of high-engagement posts. Meanwhile, countries like Japan and Germany have more medium and low engagement, suggesting the need for region-specific strategies.</a:t>
            </a:r>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2979258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social media engagement is not solely dependent on platform popularity. While all platforms show similar like distributions, YouTube edges ahead in engagement quality. The relationship between likes, shares, and comments is complex and non-linear. Most importantly, regional analysis reveals that the USA and Canada have higher engagement levels, which should inform future content strategies.</a:t>
            </a:r>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2734098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ode/morpho23/from-cluster-to-conclusion/input"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dirty="0"/>
              <a:t>Social MEDIA ENGAGEMENT</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fontScale="77500" lnSpcReduction="20000"/>
          </a:bodyPr>
          <a:lstStyle/>
          <a:p>
            <a:r>
              <a:rPr lang="en-US" dirty="0"/>
              <a:t>Roxann Bowley</a:t>
            </a:r>
          </a:p>
          <a:p>
            <a:r>
              <a:rPr lang="en-US" dirty="0"/>
              <a:t>Data 110 </a:t>
            </a:r>
          </a:p>
          <a:p>
            <a:r>
              <a:rPr lang="en-US" dirty="0"/>
              <a:t>Professor </a:t>
            </a:r>
            <a:r>
              <a:rPr lang="en-US" dirty="0" err="1"/>
              <a:t>Rebin</a:t>
            </a:r>
            <a:r>
              <a:rPr lang="en-US" dirty="0"/>
              <a:t> Muhammad</a:t>
            </a:r>
          </a:p>
        </p:txBody>
      </p:sp>
    </p:spTree>
    <p:extLst>
      <p:ext uri="{BB962C8B-B14F-4D97-AF65-F5344CB8AC3E}">
        <p14:creationId xmlns:p14="http://schemas.microsoft.com/office/powerpoint/2010/main" val="40414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11D083-08A0-4BD3-AC84-860D0D38838F}"/>
              </a:ext>
            </a:extLst>
          </p:cNvPr>
          <p:cNvSpPr>
            <a:spLocks noGrp="1"/>
          </p:cNvSpPr>
          <p:nvPr>
            <p:ph type="title"/>
          </p:nvPr>
        </p:nvSpPr>
        <p:spPr>
          <a:xfrm>
            <a:off x="2362959" y="1483877"/>
            <a:ext cx="7323836" cy="420079"/>
          </a:xfrm>
        </p:spPr>
        <p:txBody>
          <a:bodyPr/>
          <a:lstStyle/>
          <a:p>
            <a:r>
              <a:rPr lang="en-US" dirty="0"/>
              <a:t>Introduction</a:t>
            </a:r>
          </a:p>
        </p:txBody>
      </p:sp>
      <p:sp>
        <p:nvSpPr>
          <p:cNvPr id="12" name="Text Placeholder 11">
            <a:extLst>
              <a:ext uri="{FF2B5EF4-FFF2-40B4-BE49-F238E27FC236}">
                <a16:creationId xmlns:a16="http://schemas.microsoft.com/office/drawing/2014/main" id="{7CE85E9F-5684-4CFC-8B91-E45F01159467}"/>
              </a:ext>
            </a:extLst>
          </p:cNvPr>
          <p:cNvSpPr>
            <a:spLocks noGrp="1"/>
          </p:cNvSpPr>
          <p:nvPr>
            <p:ph type="body" sz="quarter" idx="22"/>
          </p:nvPr>
        </p:nvSpPr>
        <p:spPr>
          <a:xfrm>
            <a:off x="2190306" y="1903956"/>
            <a:ext cx="7955776" cy="4734839"/>
          </a:xfrm>
        </p:spPr>
        <p:txBody>
          <a:bodyPr/>
          <a:lstStyle/>
          <a:p>
            <a:r>
              <a:rPr lang="en-US" sz="2000" b="1" dirty="0"/>
              <a:t>Focus</a:t>
            </a:r>
            <a:r>
              <a:rPr lang="en-US" sz="2000" dirty="0"/>
              <a:t>: Analyzing engagement across </a:t>
            </a:r>
            <a:r>
              <a:rPr lang="en-US" sz="2000" dirty="0" err="1"/>
              <a:t>TikTok</a:t>
            </a:r>
            <a:r>
              <a:rPr lang="en-US" sz="2000" dirty="0"/>
              <a:t>, Instagram, Twitter, YouTube</a:t>
            </a:r>
          </a:p>
          <a:p>
            <a:r>
              <a:rPr lang="en-US" sz="2000" b="1" dirty="0"/>
              <a:t>Goal</a:t>
            </a:r>
            <a:r>
              <a:rPr lang="en-US" sz="2000" dirty="0"/>
              <a:t>: Understand engagement patterns and platform/regional performance</a:t>
            </a:r>
          </a:p>
          <a:p>
            <a:r>
              <a:rPr lang="en-US" sz="2000" b="1" dirty="0"/>
              <a:t>Research Questions</a:t>
            </a:r>
            <a:r>
              <a:rPr lang="en-US" sz="2000" dirty="0"/>
              <a:t>:</a:t>
            </a:r>
          </a:p>
          <a:p>
            <a:pPr marL="342900" indent="-342900">
              <a:buFont typeface="+mj-lt"/>
              <a:buAutoNum type="arabicPeriod"/>
            </a:pPr>
            <a:r>
              <a:rPr lang="en-US" sz="2000" dirty="0"/>
              <a:t>How is the distribution of likes over platforms?</a:t>
            </a:r>
          </a:p>
          <a:p>
            <a:pPr marL="342900" indent="-342900">
              <a:buFont typeface="+mj-lt"/>
              <a:buAutoNum type="arabicPeriod"/>
            </a:pPr>
            <a:r>
              <a:rPr lang="en-US" sz="2000" dirty="0"/>
              <a:t>What is the variability in engagement level in these platforms?</a:t>
            </a:r>
          </a:p>
          <a:p>
            <a:pPr marL="342900" indent="-342900">
              <a:buFont typeface="+mj-lt"/>
              <a:buAutoNum type="arabicPeriod"/>
            </a:pPr>
            <a:r>
              <a:rPr lang="en-US" sz="2000" dirty="0"/>
              <a:t>In what way does engagement vary by region?</a:t>
            </a:r>
          </a:p>
          <a:p>
            <a:pPr marL="342900" indent="-342900">
              <a:buFont typeface="+mj-lt"/>
              <a:buAutoNum type="arabicPeriod"/>
            </a:pPr>
            <a:r>
              <a:rPr lang="en-US" sz="2000" dirty="0"/>
              <a:t>What is the relationship between likes, shares, and comments?</a:t>
            </a:r>
          </a:p>
        </p:txBody>
      </p:sp>
      <p:sp>
        <p:nvSpPr>
          <p:cNvPr id="6" name="Slide Number Placeholder 5">
            <a:extLst>
              <a:ext uri="{FF2B5EF4-FFF2-40B4-BE49-F238E27FC236}">
                <a16:creationId xmlns:a16="http://schemas.microsoft.com/office/drawing/2014/main" id="{ADB17209-F06D-4FB6-A6F5-7A40EFA9FAC4}"/>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spTree>
    <p:extLst>
      <p:ext uri="{BB962C8B-B14F-4D97-AF65-F5344CB8AC3E}">
        <p14:creationId xmlns:p14="http://schemas.microsoft.com/office/powerpoint/2010/main" val="121224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11D083-08A0-4BD3-AC84-860D0D38838F}"/>
              </a:ext>
            </a:extLst>
          </p:cNvPr>
          <p:cNvSpPr>
            <a:spLocks noGrp="1"/>
          </p:cNvSpPr>
          <p:nvPr>
            <p:ph type="title"/>
          </p:nvPr>
        </p:nvSpPr>
        <p:spPr>
          <a:xfrm>
            <a:off x="2434082" y="1721872"/>
            <a:ext cx="7323836" cy="743753"/>
          </a:xfrm>
        </p:spPr>
        <p:txBody>
          <a:bodyPr/>
          <a:lstStyle/>
          <a:p>
            <a:r>
              <a:rPr lang="en-US" dirty="0"/>
              <a:t>Data description</a:t>
            </a:r>
          </a:p>
        </p:txBody>
      </p:sp>
      <p:sp>
        <p:nvSpPr>
          <p:cNvPr id="12" name="Text Placeholder 11">
            <a:extLst>
              <a:ext uri="{FF2B5EF4-FFF2-40B4-BE49-F238E27FC236}">
                <a16:creationId xmlns:a16="http://schemas.microsoft.com/office/drawing/2014/main" id="{7CE85E9F-5684-4CFC-8B91-E45F01159467}"/>
              </a:ext>
            </a:extLst>
          </p:cNvPr>
          <p:cNvSpPr>
            <a:spLocks noGrp="1"/>
          </p:cNvSpPr>
          <p:nvPr>
            <p:ph type="body" sz="quarter" idx="22"/>
          </p:nvPr>
        </p:nvSpPr>
        <p:spPr>
          <a:xfrm>
            <a:off x="2190306" y="2465625"/>
            <a:ext cx="7567611" cy="3690626"/>
          </a:xfrm>
        </p:spPr>
        <p:txBody>
          <a:bodyPr/>
          <a:lstStyle/>
          <a:p>
            <a:r>
              <a:rPr lang="en-US" sz="2000" b="1" dirty="0"/>
              <a:t>Platforms</a:t>
            </a:r>
            <a:r>
              <a:rPr lang="en-US" sz="2000" dirty="0"/>
              <a:t>: </a:t>
            </a:r>
            <a:r>
              <a:rPr lang="en-US" sz="2000" dirty="0" err="1"/>
              <a:t>TikTok</a:t>
            </a:r>
            <a:r>
              <a:rPr lang="en-US" sz="2000" dirty="0"/>
              <a:t>, Instagram, Twitter, YouTube</a:t>
            </a:r>
          </a:p>
          <a:p>
            <a:r>
              <a:rPr lang="en-US" sz="2000" b="1" dirty="0"/>
              <a:t>Metrics</a:t>
            </a:r>
            <a:r>
              <a:rPr lang="en-US" sz="2000" dirty="0"/>
              <a:t>: Likes, Shares, Comments, Engagement Level</a:t>
            </a:r>
          </a:p>
          <a:p>
            <a:r>
              <a:rPr lang="en-US" sz="2000" b="1" dirty="0"/>
              <a:t>Engagement Levels</a:t>
            </a:r>
            <a:r>
              <a:rPr lang="en-US" sz="2000" dirty="0"/>
              <a:t>: High, Medium, Low</a:t>
            </a:r>
          </a:p>
          <a:p>
            <a:r>
              <a:rPr lang="en-US" sz="2000" b="1" dirty="0"/>
              <a:t>Regions</a:t>
            </a:r>
            <a:r>
              <a:rPr lang="en-US" sz="2000" dirty="0"/>
              <a:t>: USA, Canada, UK, Brazil, India, Australia, Japan, Germany</a:t>
            </a:r>
          </a:p>
          <a:p>
            <a:r>
              <a:rPr lang="en-US" sz="2000" b="1" dirty="0"/>
              <a:t>Data Source</a:t>
            </a:r>
            <a:r>
              <a:rPr lang="en-US" sz="2000" dirty="0"/>
              <a:t>: </a:t>
            </a:r>
            <a:r>
              <a:rPr lang="en-US" sz="2000" dirty="0">
                <a:hlinkClick r:id="rId3"/>
              </a:rPr>
              <a:t>https://www.kaggle.com/code/morpho23/from-cluster-to-conclusion/input</a:t>
            </a:r>
            <a:r>
              <a:rPr lang="en-US" sz="2000" dirty="0"/>
              <a:t> </a:t>
            </a:r>
          </a:p>
        </p:txBody>
      </p:sp>
      <p:sp>
        <p:nvSpPr>
          <p:cNvPr id="6" name="Slide Number Placeholder 5">
            <a:extLst>
              <a:ext uri="{FF2B5EF4-FFF2-40B4-BE49-F238E27FC236}">
                <a16:creationId xmlns:a16="http://schemas.microsoft.com/office/drawing/2014/main" id="{ADB17209-F06D-4FB6-A6F5-7A40EFA9FAC4}"/>
              </a:ext>
            </a:extLst>
          </p:cNvPr>
          <p:cNvSpPr>
            <a:spLocks noGrp="1"/>
          </p:cNvSpPr>
          <p:nvPr>
            <p:ph type="sldNum" sz="quarter" idx="4"/>
          </p:nvPr>
        </p:nvSpPr>
        <p:spPr/>
        <p:txBody>
          <a:bodyPr/>
          <a:lstStyle/>
          <a:p>
            <a:pPr>
              <a:defRPr/>
            </a:pPr>
            <a:fld id="{8D1FC6F8-0BCD-47E9-9C64-690771D9C143}" type="slidenum">
              <a:rPr lang="en-US" smtClean="0"/>
              <a:pPr>
                <a:defRPr/>
              </a:pPr>
              <a:t>3</a:t>
            </a:fld>
            <a:endParaRPr lang="en-US" dirty="0"/>
          </a:p>
        </p:txBody>
      </p:sp>
    </p:spTree>
    <p:extLst>
      <p:ext uri="{BB962C8B-B14F-4D97-AF65-F5344CB8AC3E}">
        <p14:creationId xmlns:p14="http://schemas.microsoft.com/office/powerpoint/2010/main" val="3368007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056351" y="300624"/>
            <a:ext cx="5213887" cy="388307"/>
          </a:xfrm>
        </p:spPr>
        <p:txBody>
          <a:bodyPr/>
          <a:lstStyle/>
          <a:p>
            <a:r>
              <a:rPr lang="en-US" dirty="0"/>
              <a:t>E.d.a</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pic>
        <p:nvPicPr>
          <p:cNvPr id="15" name="Picture 14">
            <a:extLst>
              <a:ext uri="{FF2B5EF4-FFF2-40B4-BE49-F238E27FC236}">
                <a16:creationId xmlns:a16="http://schemas.microsoft.com/office/drawing/2014/main" id="{4D5FE19E-0FAE-4A44-A70C-329546FDA9C4}"/>
              </a:ext>
            </a:extLst>
          </p:cNvPr>
          <p:cNvPicPr>
            <a:picLocks noChangeAspect="1"/>
          </p:cNvPicPr>
          <p:nvPr/>
        </p:nvPicPr>
        <p:blipFill>
          <a:blip r:embed="rId3"/>
          <a:stretch>
            <a:fillRect/>
          </a:stretch>
        </p:blipFill>
        <p:spPr>
          <a:xfrm>
            <a:off x="3377916" y="839244"/>
            <a:ext cx="8459180" cy="5887233"/>
          </a:xfrm>
          <a:prstGeom prst="rect">
            <a:avLst/>
          </a:prstGeom>
        </p:spPr>
      </p:pic>
    </p:spTree>
    <p:extLst>
      <p:ext uri="{BB962C8B-B14F-4D97-AF65-F5344CB8AC3E}">
        <p14:creationId xmlns:p14="http://schemas.microsoft.com/office/powerpoint/2010/main" val="31095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382852" y="1067429"/>
            <a:ext cx="5141835" cy="442927"/>
          </a:xfrm>
        </p:spPr>
        <p:txBody>
          <a:bodyPr/>
          <a:lstStyle/>
          <a:p>
            <a:r>
              <a:rPr lang="en-US" sz="2000" dirty="0"/>
              <a:t>Platforms vs Engagement</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pic>
        <p:nvPicPr>
          <p:cNvPr id="3" name="Picture 2">
            <a:extLst>
              <a:ext uri="{FF2B5EF4-FFF2-40B4-BE49-F238E27FC236}">
                <a16:creationId xmlns:a16="http://schemas.microsoft.com/office/drawing/2014/main" id="{6632A17C-0815-451C-85D5-010BB58C19F7}"/>
              </a:ext>
            </a:extLst>
          </p:cNvPr>
          <p:cNvPicPr>
            <a:picLocks noChangeAspect="1"/>
          </p:cNvPicPr>
          <p:nvPr/>
        </p:nvPicPr>
        <p:blipFill>
          <a:blip r:embed="rId3"/>
          <a:stretch>
            <a:fillRect/>
          </a:stretch>
        </p:blipFill>
        <p:spPr>
          <a:xfrm>
            <a:off x="805319" y="1510356"/>
            <a:ext cx="7023448" cy="5273216"/>
          </a:xfrm>
          <a:prstGeom prst="rect">
            <a:avLst/>
          </a:prstGeom>
        </p:spPr>
      </p:pic>
      <p:sp>
        <p:nvSpPr>
          <p:cNvPr id="5" name="TextBox 4">
            <a:extLst>
              <a:ext uri="{FF2B5EF4-FFF2-40B4-BE49-F238E27FC236}">
                <a16:creationId xmlns:a16="http://schemas.microsoft.com/office/drawing/2014/main" id="{0001C97F-71F8-48B5-9519-E5F346C06489}"/>
              </a:ext>
            </a:extLst>
          </p:cNvPr>
          <p:cNvSpPr txBox="1"/>
          <p:nvPr/>
        </p:nvSpPr>
        <p:spPr>
          <a:xfrm>
            <a:off x="7828767" y="2300656"/>
            <a:ext cx="369025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Likes are evenly distributed across platforms</a:t>
            </a:r>
          </a:p>
          <a:p>
            <a:pPr marL="285750" indent="-285750">
              <a:buFont typeface="Arial" panose="020B0604020202020204" pitchFamily="34" charset="0"/>
              <a:buChar char="•"/>
            </a:pPr>
            <a:r>
              <a:rPr lang="en-US" sz="2400" dirty="0">
                <a:solidFill>
                  <a:schemeClr val="bg1"/>
                </a:solidFill>
              </a:rPr>
              <a:t>Engagement levels consistent among platforms</a:t>
            </a:r>
          </a:p>
          <a:p>
            <a:pPr marL="285750" indent="-285750">
              <a:buFont typeface="Arial" panose="020B0604020202020204" pitchFamily="34" charset="0"/>
              <a:buChar char="•"/>
            </a:pPr>
            <a:r>
              <a:rPr lang="en-US" sz="2400" dirty="0">
                <a:solidFill>
                  <a:schemeClr val="bg1"/>
                </a:solidFill>
              </a:rPr>
              <a:t>YouTube slightly higher in high-engagement posts</a:t>
            </a:r>
          </a:p>
          <a:p>
            <a:pPr marL="285750" indent="-285750">
              <a:buFont typeface="Arial" panose="020B0604020202020204" pitchFamily="34" charset="0"/>
              <a:buChar char="•"/>
            </a:pPr>
            <a:r>
              <a:rPr lang="en-US" sz="2400" dirty="0">
                <a:solidFill>
                  <a:schemeClr val="bg1"/>
                </a:solidFill>
              </a:rPr>
              <a:t>USA tops number of viral post</a:t>
            </a:r>
          </a:p>
        </p:txBody>
      </p:sp>
    </p:spTree>
    <p:extLst>
      <p:ext uri="{BB962C8B-B14F-4D97-AF65-F5344CB8AC3E}">
        <p14:creationId xmlns:p14="http://schemas.microsoft.com/office/powerpoint/2010/main" val="1310519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018773" y="1177300"/>
            <a:ext cx="6062597" cy="736560"/>
          </a:xfrm>
        </p:spPr>
        <p:txBody>
          <a:bodyPr/>
          <a:lstStyle/>
          <a:p>
            <a:r>
              <a:rPr lang="en-US" dirty="0"/>
              <a:t>Likes vs Shares with Comments Bubble Chart</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pic>
        <p:nvPicPr>
          <p:cNvPr id="5" name="Picture 4">
            <a:extLst>
              <a:ext uri="{FF2B5EF4-FFF2-40B4-BE49-F238E27FC236}">
                <a16:creationId xmlns:a16="http://schemas.microsoft.com/office/drawing/2014/main" id="{92282308-37F4-4E48-A99E-90AA3EF9BCE0}"/>
              </a:ext>
            </a:extLst>
          </p:cNvPr>
          <p:cNvPicPr>
            <a:picLocks noChangeAspect="1"/>
          </p:cNvPicPr>
          <p:nvPr/>
        </p:nvPicPr>
        <p:blipFill>
          <a:blip r:embed="rId3"/>
          <a:stretch>
            <a:fillRect/>
          </a:stretch>
        </p:blipFill>
        <p:spPr>
          <a:xfrm>
            <a:off x="264428" y="2141951"/>
            <a:ext cx="8626688" cy="4334874"/>
          </a:xfrm>
          <a:prstGeom prst="rect">
            <a:avLst/>
          </a:prstGeom>
        </p:spPr>
      </p:pic>
      <p:sp>
        <p:nvSpPr>
          <p:cNvPr id="6" name="TextBox 5">
            <a:extLst>
              <a:ext uri="{FF2B5EF4-FFF2-40B4-BE49-F238E27FC236}">
                <a16:creationId xmlns:a16="http://schemas.microsoft.com/office/drawing/2014/main" id="{253C92A4-D8FD-4A35-9880-F65D74B8703D}"/>
              </a:ext>
            </a:extLst>
          </p:cNvPr>
          <p:cNvSpPr txBox="1"/>
          <p:nvPr/>
        </p:nvSpPr>
        <p:spPr>
          <a:xfrm>
            <a:off x="9244209" y="2555310"/>
            <a:ext cx="2467628"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Positive trend between likes and shares</a:t>
            </a:r>
          </a:p>
          <a:p>
            <a:pPr marL="285750" indent="-285750">
              <a:buFont typeface="Arial" panose="020B0604020202020204" pitchFamily="34" charset="0"/>
              <a:buChar char="•"/>
            </a:pPr>
            <a:r>
              <a:rPr lang="en-US" dirty="0">
                <a:solidFill>
                  <a:schemeClr val="bg1"/>
                </a:solidFill>
              </a:rPr>
              <a:t>Comment volume visualized via bubble size</a:t>
            </a:r>
          </a:p>
          <a:p>
            <a:pPr marL="285750" indent="-285750">
              <a:buFont typeface="Arial" panose="020B0604020202020204" pitchFamily="34" charset="0"/>
              <a:buChar char="•"/>
            </a:pPr>
            <a:r>
              <a:rPr lang="en-US" dirty="0" err="1">
                <a:solidFill>
                  <a:schemeClr val="bg1"/>
                </a:solidFill>
              </a:rPr>
              <a:t>TikTok</a:t>
            </a:r>
            <a:r>
              <a:rPr lang="en-US" dirty="0">
                <a:solidFill>
                  <a:schemeClr val="bg1"/>
                </a:solidFill>
              </a:rPr>
              <a:t> and YouTube dominate high-comment posts</a:t>
            </a:r>
          </a:p>
        </p:txBody>
      </p:sp>
    </p:spTree>
    <p:extLst>
      <p:ext uri="{BB962C8B-B14F-4D97-AF65-F5344CB8AC3E}">
        <p14:creationId xmlns:p14="http://schemas.microsoft.com/office/powerpoint/2010/main" val="907566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470535" y="1177300"/>
            <a:ext cx="5141835" cy="736560"/>
          </a:xfrm>
        </p:spPr>
        <p:txBody>
          <a:bodyPr/>
          <a:lstStyle/>
          <a:p>
            <a:r>
              <a:rPr lang="en-US" dirty="0"/>
              <a:t>Engagement Levels by Region</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pic>
        <p:nvPicPr>
          <p:cNvPr id="3" name="Picture 2">
            <a:extLst>
              <a:ext uri="{FF2B5EF4-FFF2-40B4-BE49-F238E27FC236}">
                <a16:creationId xmlns:a16="http://schemas.microsoft.com/office/drawing/2014/main" id="{FD0CF6F3-8471-4607-B068-DB92816FBD5E}"/>
              </a:ext>
            </a:extLst>
          </p:cNvPr>
          <p:cNvPicPr>
            <a:picLocks noChangeAspect="1"/>
          </p:cNvPicPr>
          <p:nvPr/>
        </p:nvPicPr>
        <p:blipFill>
          <a:blip r:embed="rId3"/>
          <a:stretch>
            <a:fillRect/>
          </a:stretch>
        </p:blipFill>
        <p:spPr>
          <a:xfrm>
            <a:off x="127070" y="2032738"/>
            <a:ext cx="7776853" cy="4467225"/>
          </a:xfrm>
          <a:prstGeom prst="rect">
            <a:avLst/>
          </a:prstGeom>
        </p:spPr>
      </p:pic>
      <p:sp>
        <p:nvSpPr>
          <p:cNvPr id="6" name="TextBox 5">
            <a:extLst>
              <a:ext uri="{FF2B5EF4-FFF2-40B4-BE49-F238E27FC236}">
                <a16:creationId xmlns:a16="http://schemas.microsoft.com/office/drawing/2014/main" id="{93B2741A-7A8C-407C-9044-F970B38E4B35}"/>
              </a:ext>
            </a:extLst>
          </p:cNvPr>
          <p:cNvSpPr txBox="1"/>
          <p:nvPr/>
        </p:nvSpPr>
        <p:spPr>
          <a:xfrm>
            <a:off x="8612370" y="2430049"/>
            <a:ext cx="2723685"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USA and Canada lead in high engagement</a:t>
            </a:r>
          </a:p>
          <a:p>
            <a:pPr marL="285750" indent="-285750">
              <a:buFont typeface="Arial" panose="020B0604020202020204" pitchFamily="34" charset="0"/>
              <a:buChar char="•"/>
            </a:pPr>
            <a:r>
              <a:rPr lang="en-US" sz="2000" dirty="0">
                <a:solidFill>
                  <a:schemeClr val="bg1"/>
                </a:solidFill>
              </a:rPr>
              <a:t>Other regions show a mix of medium and low levels</a:t>
            </a:r>
          </a:p>
          <a:p>
            <a:pPr marL="285750" indent="-285750">
              <a:buFont typeface="Arial" panose="020B0604020202020204" pitchFamily="34" charset="0"/>
              <a:buChar char="•"/>
            </a:pPr>
            <a:r>
              <a:rPr lang="en-US" sz="2000" dirty="0">
                <a:solidFill>
                  <a:schemeClr val="bg1"/>
                </a:solidFill>
              </a:rPr>
              <a:t>Highlights geographic disparity in engagement</a:t>
            </a:r>
          </a:p>
        </p:txBody>
      </p:sp>
    </p:spTree>
    <p:extLst>
      <p:ext uri="{BB962C8B-B14F-4D97-AF65-F5344CB8AC3E}">
        <p14:creationId xmlns:p14="http://schemas.microsoft.com/office/powerpoint/2010/main" val="301628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Conclusion</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1"/>
            <a:ext cx="5481249" cy="3245673"/>
          </a:xfrm>
        </p:spPr>
        <p:txBody>
          <a:bodyPr/>
          <a:lstStyle/>
          <a:p>
            <a:pPr marL="285750" indent="-285750">
              <a:buFont typeface="Arial" panose="020B0604020202020204" pitchFamily="34" charset="0"/>
              <a:buChar char="•"/>
            </a:pPr>
            <a:r>
              <a:rPr lang="en-US" sz="2000" dirty="0"/>
              <a:t>Likes are evenly spread across platforms</a:t>
            </a:r>
          </a:p>
          <a:p>
            <a:pPr marL="285750" indent="-285750">
              <a:buFont typeface="Arial" panose="020B0604020202020204" pitchFamily="34" charset="0"/>
              <a:buChar char="•"/>
            </a:pPr>
            <a:r>
              <a:rPr lang="en-US" sz="2000" dirty="0"/>
              <a:t>YouTube posts show higher high-engagement consistency</a:t>
            </a:r>
          </a:p>
          <a:p>
            <a:pPr marL="285750" indent="-285750">
              <a:buFont typeface="Arial" panose="020B0604020202020204" pitchFamily="34" charset="0"/>
              <a:buChar char="•"/>
            </a:pPr>
            <a:r>
              <a:rPr lang="en-US" sz="2000" dirty="0"/>
              <a:t>Engagement is multi-dimensional; comments vary widely</a:t>
            </a:r>
          </a:p>
          <a:p>
            <a:pPr marL="285750" indent="-285750">
              <a:buFont typeface="Arial" panose="020B0604020202020204" pitchFamily="34" charset="0"/>
              <a:buChar char="•"/>
            </a:pPr>
            <a:r>
              <a:rPr lang="en-US" sz="2000" dirty="0"/>
              <a:t>USA and Canada outperform other regions in engagement</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8</a:t>
            </a:fld>
            <a:endParaRPr lang="en-US" dirty="0"/>
          </a:p>
        </p:txBody>
      </p:sp>
    </p:spTree>
    <p:extLst>
      <p:ext uri="{BB962C8B-B14F-4D97-AF65-F5344CB8AC3E}">
        <p14:creationId xmlns:p14="http://schemas.microsoft.com/office/powerpoint/2010/main" val="294603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Tree>
    <p:extLst>
      <p:ext uri="{BB962C8B-B14F-4D97-AF65-F5344CB8AC3E}">
        <p14:creationId xmlns:p14="http://schemas.microsoft.com/office/powerpoint/2010/main" val="280694459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294</TotalTime>
  <Words>655</Words>
  <Application>Microsoft Macintosh PowerPoint</Application>
  <PresentationFormat>Widescreen</PresentationFormat>
  <Paragraphs>60</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 Bold</vt:lpstr>
      <vt:lpstr>Courier New</vt:lpstr>
      <vt:lpstr>Daytona Pro Light</vt:lpstr>
      <vt:lpstr>Office Theme</vt:lpstr>
      <vt:lpstr>Social MEDIA ENGAGEMENT</vt:lpstr>
      <vt:lpstr>Introduction</vt:lpstr>
      <vt:lpstr>Data description</vt:lpstr>
      <vt:lpstr>E.d.a</vt:lpstr>
      <vt:lpstr>Platforms vs Engagement</vt:lpstr>
      <vt:lpstr>Likes vs Shares with Comments Bubble Chart</vt:lpstr>
      <vt:lpstr>Engagement Levels by Region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ENGAGEMENT</dc:title>
  <cp:lastModifiedBy>Bowley, Roxann R</cp:lastModifiedBy>
  <cp:revision>33</cp:revision>
  <dcterms:created xsi:type="dcterms:W3CDTF">2025-05-10T07:50:12Z</dcterms:created>
  <dcterms:modified xsi:type="dcterms:W3CDTF">2025-05-11T19:21:46Z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